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1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563695-7FB9-4D45-86D4-29A4C054B828}" type="datetimeFigureOut">
              <a:rPr lang="bg-BG" smtClean="0"/>
              <a:t>25.6.2013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4FFF3-B8EA-469B-B100-F4FC3117537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8127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26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9821BB-5F6D-44AF-B77E-9D98FD15870F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65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0893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44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2E417340-2C57-4E14-AA71-EB7150538C2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2469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2E417340-2C57-4E14-AA71-EB7150538C2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75074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459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869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42684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094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3784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academy.telerik.com/student-courses/quality-assurance/qa-and-test-automation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Source:%20flickr.com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glitter-graphics-scraps-gifs.blogspot.com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Equivalence Partitioning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Testing by Splitting Data Into Equivalence Classes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381000"/>
            <a:ext cx="1600200" cy="1600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C:\Users\ogeorgiev\Desktop\Accepta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087802"/>
            <a:ext cx="3505200" cy="2628900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10317"/>
            <a:ext cx="1760908" cy="1966462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3"/>
          <p:cNvSpPr txBox="1">
            <a:spLocks/>
          </p:cNvSpPr>
          <p:nvPr/>
        </p:nvSpPr>
        <p:spPr>
          <a:xfrm>
            <a:off x="152400" y="4648200"/>
            <a:ext cx="335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Mihail Parvanov</a:t>
            </a:r>
          </a:p>
          <a:p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/>
        </p:nvSpPr>
        <p:spPr>
          <a:xfrm>
            <a:off x="165100" y="507157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Team Lead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/>
        </p:nvSpPr>
        <p:spPr>
          <a:xfrm>
            <a:off x="152400" y="540225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ASP.NET </a:t>
            </a:r>
            <a:r>
              <a:rPr lang="en-US" dirty="0" smtClean="0"/>
              <a:t>Team 2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/>
        </p:nvSpPr>
        <p:spPr>
          <a:xfrm>
            <a:off x="3476283" y="6224899"/>
            <a:ext cx="219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5"/>
              </a:rPr>
              <a:t>Telerik QA 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15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Visualizing Equivalence Partitioning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09600" y="2344964"/>
            <a:ext cx="2971800" cy="2133600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5867400" y="1600200"/>
            <a:ext cx="2362200" cy="1409700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Subset A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5867400" y="3733800"/>
            <a:ext cx="2362200" cy="1409700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Subset B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735615" y="2713717"/>
            <a:ext cx="2131785" cy="1396093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Equivalence</a:t>
            </a:r>
            <a:b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partitioning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752600" y="2637517"/>
            <a:ext cx="5181600" cy="3458483"/>
            <a:chOff x="1752600" y="2637517"/>
            <a:chExt cx="5181600" cy="3458483"/>
          </a:xfrm>
        </p:grpSpPr>
        <p:sp>
          <p:nvSpPr>
            <p:cNvPr id="9" name="Oval 8"/>
            <p:cNvSpPr/>
            <p:nvPr/>
          </p:nvSpPr>
          <p:spPr>
            <a:xfrm>
              <a:off x="6781800" y="2637517"/>
              <a:ext cx="152400" cy="1818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4313917"/>
              <a:ext cx="152400" cy="1818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752600" y="4876800"/>
              <a:ext cx="3048907" cy="12192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Choosing a member of each partition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4" name="Straight Arrow Connector 13"/>
            <p:cNvCxnSpPr>
              <a:endCxn id="9" idx="2"/>
            </p:cNvCxnSpPr>
            <p:nvPr/>
          </p:nvCxnSpPr>
          <p:spPr>
            <a:xfrm flipV="1">
              <a:off x="4801507" y="2728459"/>
              <a:ext cx="1980293" cy="275794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0" idx="3"/>
            </p:cNvCxnSpPr>
            <p:nvPr/>
          </p:nvCxnSpPr>
          <p:spPr>
            <a:xfrm flipV="1">
              <a:off x="4801507" y="4469164"/>
              <a:ext cx="1316811" cy="101723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502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Subpartitioning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1066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Equivalence partitioning can be iteratively applied to subsets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868057"/>
            <a:ext cx="2514600" cy="1762465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3886200" y="3276600"/>
            <a:ext cx="1909990" cy="118019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Subset A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086553" y="4183571"/>
            <a:ext cx="838200" cy="990658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3886200" y="4953000"/>
            <a:ext cx="1909990" cy="118019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Subset B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7010400" y="2362200"/>
            <a:ext cx="1524000" cy="863318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Subset A 1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6985000" y="3429000"/>
            <a:ext cx="1524000" cy="863318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Subset A 2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Oval 18"/>
          <p:cNvSpPr/>
          <p:nvPr/>
        </p:nvSpPr>
        <p:spPr>
          <a:xfrm>
            <a:off x="7010400" y="4495800"/>
            <a:ext cx="1524000" cy="863318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Subset A 3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6019800" y="3371367"/>
            <a:ext cx="838200" cy="990658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257753" y="2425841"/>
            <a:ext cx="7048047" cy="3547242"/>
            <a:chOff x="1181553" y="2425841"/>
            <a:chExt cx="7048047" cy="3547242"/>
          </a:xfrm>
        </p:grpSpPr>
        <p:sp>
          <p:nvSpPr>
            <p:cNvPr id="22" name="Oval 21"/>
            <p:cNvSpPr/>
            <p:nvPr/>
          </p:nvSpPr>
          <p:spPr>
            <a:xfrm>
              <a:off x="7086600" y="2789917"/>
              <a:ext cx="152400" cy="1818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239000" y="3932917"/>
              <a:ext cx="152400" cy="1818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077200" y="4923517"/>
              <a:ext cx="152400" cy="1818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ular Callout 2"/>
            <p:cNvSpPr/>
            <p:nvPr/>
          </p:nvSpPr>
          <p:spPr>
            <a:xfrm>
              <a:off x="1181553" y="2425841"/>
              <a:ext cx="2628447" cy="1091918"/>
            </a:xfrm>
            <a:prstGeom prst="wedgeRoundRectCallout">
              <a:avLst>
                <a:gd name="adj1" fmla="val 63517"/>
                <a:gd name="adj2" fmla="val 37244"/>
                <a:gd name="adj3" fmla="val 16667"/>
              </a:avLst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 no longer have to choose members from parent sets</a:t>
              </a:r>
              <a:endPara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732338" y="5791200"/>
              <a:ext cx="152400" cy="1818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12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158931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a simple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drawing program </a:t>
            </a:r>
            <a:r>
              <a:rPr lang="en-US" dirty="0"/>
              <a:t>that can fill figures in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red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green</a:t>
            </a:r>
            <a:r>
              <a:rPr lang="en-US" dirty="0"/>
              <a:t>,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blue</a:t>
            </a:r>
            <a:r>
              <a:rPr lang="en-US" dirty="0"/>
              <a:t>, you can split the set of fill colors into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three disjoint sets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43000" y="2730953"/>
            <a:ext cx="6858000" cy="3077256"/>
            <a:chOff x="533400" y="2730953"/>
            <a:chExt cx="6858000" cy="3077256"/>
          </a:xfrm>
        </p:grpSpPr>
        <p:sp>
          <p:nvSpPr>
            <p:cNvPr id="5" name="Oval 4"/>
            <p:cNvSpPr/>
            <p:nvPr/>
          </p:nvSpPr>
          <p:spPr>
            <a:xfrm>
              <a:off x="533400" y="3487057"/>
              <a:ext cx="2514600" cy="1465943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Fill colors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Right Arrow 5"/>
            <p:cNvSpPr/>
            <p:nvPr/>
          </p:nvSpPr>
          <p:spPr>
            <a:xfrm>
              <a:off x="3352800" y="3556907"/>
              <a:ext cx="2131785" cy="1396093"/>
            </a:xfrm>
            <a:prstGeom prst="rightArrow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Equivalence</a:t>
              </a:r>
              <a:br>
                <a:rPr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partitioning</a:t>
              </a:r>
              <a:endPara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867400" y="2730953"/>
              <a:ext cx="1524000" cy="926647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red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867400" y="3797753"/>
              <a:ext cx="1524000" cy="926647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green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867400" y="4881562"/>
              <a:ext cx="1524000" cy="926647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blue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093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 vs. Invalid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Valid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equivalence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Describe </a:t>
            </a:r>
            <a:r>
              <a:rPr lang="en-US" dirty="0"/>
              <a:t>valid </a:t>
            </a:r>
            <a:r>
              <a:rPr lang="en-US" dirty="0" smtClean="0"/>
              <a:t>situations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system should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handle them normally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Invalid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equivalence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Describe invalid situations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system should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reject </a:t>
            </a:r>
            <a:r>
              <a:rPr lang="en-US" dirty="0" smtClean="0"/>
              <a:t>them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O</a:t>
            </a:r>
            <a:r>
              <a:rPr lang="en-US" dirty="0" smtClean="0"/>
              <a:t>r </a:t>
            </a:r>
            <a:r>
              <a:rPr lang="en-US" dirty="0"/>
              <a:t>at least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escalate to the user </a:t>
            </a:r>
            <a:r>
              <a:rPr lang="en-US" dirty="0"/>
              <a:t>for correction or exception handling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64595" y="3200400"/>
            <a:ext cx="931803" cy="154305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486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Using The </a:t>
            </a:r>
            <a:r>
              <a:rPr lang="en-US" dirty="0"/>
              <a:t>R</a:t>
            </a:r>
            <a:r>
              <a:rPr lang="en-US" dirty="0" smtClean="0"/>
              <a:t>equirements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Requirements specifications can be very useful for equivalence partitioning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input domains </a:t>
            </a:r>
            <a:r>
              <a:rPr lang="en-US" dirty="0" smtClean="0"/>
              <a:t>(e.g., an input field)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W</a:t>
            </a:r>
            <a:r>
              <a:rPr lang="en-US" dirty="0" smtClean="0"/>
              <a:t>e can refer to </a:t>
            </a:r>
            <a:r>
              <a:rPr lang="en-US" dirty="0"/>
              <a:t>the </a:t>
            </a:r>
            <a:r>
              <a:rPr lang="en-US" dirty="0" smtClean="0"/>
              <a:t>specification to </a:t>
            </a:r>
            <a:r>
              <a:rPr lang="en-US" dirty="0"/>
              <a:t>understand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how the system should handle each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subset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output domains 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specification can be useful for deriving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inputs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should cause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specific output to occur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94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</a:t>
            </a:r>
            <a:r>
              <a:rPr lang="en-US" dirty="0"/>
              <a:t>I</a:t>
            </a:r>
            <a:r>
              <a:rPr lang="en-US" dirty="0" smtClean="0"/>
              <a:t>mproper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There are two common ways an equivalence class can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handled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improperly: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/>
              <a:t>value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accepted when it should have been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rejected</a:t>
            </a:r>
            <a:r>
              <a:rPr lang="en-US" dirty="0" smtClean="0"/>
              <a:t> (or </a:t>
            </a:r>
            <a:r>
              <a:rPr lang="en-US" dirty="0"/>
              <a:t>vice </a:t>
            </a:r>
            <a:r>
              <a:rPr lang="en-US" dirty="0" smtClean="0"/>
              <a:t>versa)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/>
              <a:t>value is properly accepted or rejected but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handled in a way appropriate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another equivalence class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</a:t>
            </a:r>
            <a:r>
              <a:rPr lang="en-US" dirty="0"/>
              <a:t>N</a:t>
            </a:r>
            <a:r>
              <a:rPr lang="en-US" dirty="0" smtClean="0"/>
              <a:t>ot </a:t>
            </a:r>
            <a:r>
              <a:rPr lang="en-US" dirty="0"/>
              <a:t>the class to which it actually </a:t>
            </a:r>
            <a:r>
              <a:rPr lang="en-US" dirty="0" smtClean="0"/>
              <a:t>belongs)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78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914400"/>
            <a:ext cx="7924800" cy="1447801"/>
          </a:xfrm>
        </p:spPr>
        <p:txBody>
          <a:bodyPr/>
          <a:lstStyle/>
          <a:p>
            <a:r>
              <a:rPr lang="en-US" dirty="0" smtClean="0"/>
              <a:t>Equivalence Partitioning Examples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069" y="2547937"/>
            <a:ext cx="3471863" cy="3471863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48200" y="6322142"/>
            <a:ext cx="449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hlinkClick r:id="rId3"/>
              </a:rPr>
              <a:t>Source: </a:t>
            </a:r>
            <a:r>
              <a:rPr lang="en-US" sz="1400" dirty="0">
                <a:hlinkClick r:id="rId4"/>
              </a:rPr>
              <a:t>http://glitter-graphics-scraps-gifs.blogspot.com</a:t>
            </a:r>
            <a:endParaRPr lang="bg-BG" sz="1400" dirty="0"/>
          </a:p>
        </p:txBody>
      </p:sp>
    </p:spTree>
    <p:extLst>
      <p:ext uri="{BB962C8B-B14F-4D97-AF65-F5344CB8AC3E}">
        <p14:creationId xmlns:p14="http://schemas.microsoft.com/office/powerpoint/2010/main" val="374398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 for Airplane Seats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Imagine a program for assigning passenger seats in an airplane: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the only meaningful factor is the class of seats – then there will be two partitions: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First Class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Coach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163420" y="3352800"/>
            <a:ext cx="3886200" cy="3200400"/>
            <a:chOff x="4191000" y="3124199"/>
            <a:chExt cx="3505200" cy="2943225"/>
          </a:xfrm>
          <a:effectLst>
            <a:glow rad="101600">
              <a:schemeClr val="tx1">
                <a:alpha val="60000"/>
              </a:schemeClr>
            </a:glow>
          </a:effectLst>
        </p:grpSpPr>
        <p:sp>
          <p:nvSpPr>
            <p:cNvPr id="5" name="Rectangle 4"/>
            <p:cNvSpPr/>
            <p:nvPr/>
          </p:nvSpPr>
          <p:spPr>
            <a:xfrm>
              <a:off x="4191000" y="3124200"/>
              <a:ext cx="3505200" cy="294322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34139" y="3124199"/>
              <a:ext cx="3062061" cy="2943225"/>
            </a:xfrm>
            <a:prstGeom prst="round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74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1066800"/>
            <a:ext cx="8686800" cy="55626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smtClean="0"/>
              <a:t>In real life people also have preferences where the sit is in a row: aisle, middle or window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That causes dividing the partitions to subpartitions: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First Class</a:t>
            </a:r>
            <a:r>
              <a:rPr lang="en-US" dirty="0"/>
              <a:t> </a:t>
            </a:r>
            <a:r>
              <a:rPr lang="en-US" dirty="0" smtClean="0"/>
              <a:t>Aisle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First Class</a:t>
            </a:r>
            <a:r>
              <a:rPr lang="en-US" dirty="0"/>
              <a:t> </a:t>
            </a:r>
            <a:r>
              <a:rPr lang="en-US" dirty="0" smtClean="0"/>
              <a:t>Window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Coach</a:t>
            </a:r>
            <a:r>
              <a:rPr lang="en-US" dirty="0"/>
              <a:t> </a:t>
            </a:r>
            <a:r>
              <a:rPr lang="en-US" dirty="0" smtClean="0"/>
              <a:t>Aisle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Coach</a:t>
            </a:r>
            <a:r>
              <a:rPr lang="en-US" dirty="0"/>
              <a:t> </a:t>
            </a:r>
            <a:r>
              <a:rPr lang="en-US" dirty="0" smtClean="0"/>
              <a:t>Window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Coach</a:t>
            </a:r>
            <a:r>
              <a:rPr lang="en-US" dirty="0"/>
              <a:t> Middle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EP for Airplane </a:t>
            </a:r>
            <a:r>
              <a:rPr lang="en-US" sz="3600" dirty="0" smtClean="0"/>
              <a:t>Seats – Example (2)</a:t>
            </a:r>
            <a:endParaRPr lang="en-US" sz="36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667094" y="3129462"/>
            <a:ext cx="1712504" cy="2007620"/>
          </a:xfrm>
          <a:prstGeom prst="roundRect">
            <a:avLst>
              <a:gd name="adj" fmla="val 9158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09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EP for a Bonus Calculation Program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Let's take another example: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program calculates Christmas bonuses for employees depending </a:t>
            </a:r>
            <a:r>
              <a:rPr lang="en-US" dirty="0"/>
              <a:t>on the affiliation to the </a:t>
            </a:r>
            <a:r>
              <a:rPr lang="en-US" dirty="0" smtClean="0"/>
              <a:t>company: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More than 3 years = 50% bonus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More than </a:t>
            </a:r>
            <a:r>
              <a:rPr lang="en-US" dirty="0" smtClean="0"/>
              <a:t>5 </a:t>
            </a:r>
            <a:r>
              <a:rPr lang="en-US" dirty="0"/>
              <a:t>years = </a:t>
            </a:r>
            <a:r>
              <a:rPr lang="en-US" dirty="0" smtClean="0"/>
              <a:t>80</a:t>
            </a:r>
            <a:r>
              <a:rPr lang="en-US" dirty="0"/>
              <a:t>% bonus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More than </a:t>
            </a:r>
            <a:r>
              <a:rPr lang="en-US" dirty="0" smtClean="0"/>
              <a:t>8 </a:t>
            </a:r>
            <a:r>
              <a:rPr lang="en-US" dirty="0"/>
              <a:t>years = </a:t>
            </a:r>
            <a:r>
              <a:rPr lang="en-US" dirty="0" smtClean="0"/>
              <a:t>100% bonus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029200"/>
            <a:ext cx="2133600" cy="147710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955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 smtClean="0"/>
              <a:t>Equivalence Partitioning – Basic Principles</a:t>
            </a:r>
          </a:p>
          <a:p>
            <a:pPr>
              <a:lnSpc>
                <a:spcPct val="100000"/>
              </a:lnSpc>
            </a:pPr>
            <a:r>
              <a:rPr lang="en-US" sz="2800" dirty="0" smtClean="0"/>
              <a:t>Equivalence Partitioning Examples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Some Useful </a:t>
            </a:r>
            <a:r>
              <a:rPr lang="en-US" sz="2800" dirty="0" smtClean="0"/>
              <a:t>Hints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Deriving Test </a:t>
            </a:r>
            <a:r>
              <a:rPr lang="en-US" sz="2800" dirty="0" smtClean="0"/>
              <a:t>Cases With </a:t>
            </a:r>
            <a:r>
              <a:rPr lang="en-US" sz="2800" dirty="0"/>
              <a:t>Equivalence </a:t>
            </a:r>
            <a:r>
              <a:rPr lang="en-US" sz="2800" dirty="0" smtClean="0"/>
              <a:t>Partitioning</a:t>
            </a:r>
          </a:p>
          <a:p>
            <a:pPr marL="623888" lvl="1" indent="-276225">
              <a:lnSpc>
                <a:spcPct val="100000"/>
              </a:lnSpc>
            </a:pPr>
            <a:r>
              <a:rPr lang="en-US" sz="2600" dirty="0"/>
              <a:t>Rules for Test Case </a:t>
            </a:r>
            <a:r>
              <a:rPr lang="en-US" sz="2600" dirty="0" smtClean="0"/>
              <a:t>Determination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The Coverage Criteria</a:t>
            </a: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2800" dirty="0"/>
              <a:t>Avoiding Equivalence Partitioning Errors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0536">
            <a:off x="6786935" y="4697896"/>
            <a:ext cx="2094365" cy="186442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636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EP for a Bonus Calculation Program </a:t>
            </a:r>
            <a:r>
              <a:rPr lang="en-US" dirty="0" smtClean="0"/>
              <a:t>– Example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762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Distributing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valid</a:t>
            </a:r>
            <a:r>
              <a:rPr lang="en-US" dirty="0" smtClean="0"/>
              <a:t> equivalence classes: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609600" y="2057400"/>
          <a:ext cx="7924800" cy="2209800"/>
        </p:xfrm>
        <a:graphic>
          <a:graphicData uri="http://schemas.openxmlformats.org/drawingml/2006/table">
            <a:tbl>
              <a:tblPr/>
              <a:tblGrid>
                <a:gridCol w="2898000"/>
                <a:gridCol w="1521600"/>
                <a:gridCol w="1981200"/>
                <a:gridCol w="1524000"/>
              </a:tblGrid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Parameter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Equivalence </a:t>
                      </a:r>
                      <a:b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classes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Representative </a:t>
                      </a:r>
                      <a:b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Expected </a:t>
                      </a:r>
                      <a:b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results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 rowSpan="4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Duration of employment in years (x)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&lt;= x &lt;= 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 &lt; x &lt;=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 &lt; x &lt;= 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 &gt; 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79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EP for a Bonus Calculation Program </a:t>
            </a:r>
            <a:r>
              <a:rPr lang="en-US" dirty="0" smtClean="0"/>
              <a:t>– Example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762000"/>
          </a:xfrm>
        </p:spPr>
        <p:txBody>
          <a:bodyPr/>
          <a:lstStyle/>
          <a:p>
            <a:r>
              <a:rPr lang="en-US" dirty="0" smtClean="0"/>
              <a:t>Distributing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invalid</a:t>
            </a:r>
            <a:r>
              <a:rPr lang="en-US" dirty="0" smtClean="0"/>
              <a:t> equivalence classes: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/>
          </p:cNvGraphicFramePr>
          <p:nvPr>
            <p:extLst/>
          </p:nvPr>
        </p:nvGraphicFramePr>
        <p:xfrm>
          <a:off x="609600" y="2057400"/>
          <a:ext cx="7924800" cy="2590800"/>
        </p:xfrm>
        <a:graphic>
          <a:graphicData uri="http://schemas.openxmlformats.org/drawingml/2006/table">
            <a:tbl>
              <a:tblPr/>
              <a:tblGrid>
                <a:gridCol w="2898000"/>
                <a:gridCol w="1521600"/>
                <a:gridCol w="1981200"/>
                <a:gridCol w="1524000"/>
              </a:tblGrid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Parameter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Equivalence </a:t>
                      </a:r>
                      <a:b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classes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Representative </a:t>
                      </a:r>
                      <a:b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values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Expected </a:t>
                      </a:r>
                      <a:b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results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50520">
                <a:tc rowSpan="5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Duration of employment in years (x)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 &lt;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rejected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50520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 &lt;= x &lt;= 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 &lt; x &lt;=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 &lt; x &lt;= 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 &gt; 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Group 134"/>
          <p:cNvGraphicFramePr>
            <a:graphicFrameLocks/>
          </p:cNvGraphicFramePr>
          <p:nvPr>
            <p:extLst/>
          </p:nvPr>
        </p:nvGraphicFramePr>
        <p:xfrm>
          <a:off x="609600" y="4648200"/>
          <a:ext cx="7924800" cy="381000"/>
        </p:xfrm>
        <a:graphic>
          <a:graphicData uri="http://schemas.openxmlformats.org/drawingml/2006/table">
            <a:tbl>
              <a:tblPr/>
              <a:tblGrid>
                <a:gridCol w="2898000"/>
                <a:gridCol w="1521600"/>
                <a:gridCol w="1981200"/>
                <a:gridCol w="15240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 &gt; 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rejected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Group 134"/>
          <p:cNvGraphicFramePr>
            <a:graphicFrameLocks/>
          </p:cNvGraphicFramePr>
          <p:nvPr>
            <p:extLst/>
          </p:nvPr>
        </p:nvGraphicFramePr>
        <p:xfrm>
          <a:off x="609600" y="5029200"/>
          <a:ext cx="7924800" cy="381000"/>
        </p:xfrm>
        <a:graphic>
          <a:graphicData uri="http://schemas.openxmlformats.org/drawingml/2006/table">
            <a:tbl>
              <a:tblPr/>
              <a:tblGrid>
                <a:gridCol w="2898000"/>
                <a:gridCol w="1521600"/>
                <a:gridCol w="1981200"/>
                <a:gridCol w="15240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rejected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609600" y="5410200"/>
          <a:ext cx="7924800" cy="381000"/>
        </p:xfrm>
        <a:graphic>
          <a:graphicData uri="http://schemas.openxmlformats.org/drawingml/2006/table">
            <a:tbl>
              <a:tblPr/>
              <a:tblGrid>
                <a:gridCol w="2898000"/>
                <a:gridCol w="1521600"/>
                <a:gridCol w="1981200"/>
                <a:gridCol w="1524000"/>
              </a:tblGrid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blanc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field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rejected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54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1"/>
            <a:ext cx="7924800" cy="838200"/>
          </a:xfrm>
        </p:spPr>
        <p:txBody>
          <a:bodyPr/>
          <a:lstStyle/>
          <a:p>
            <a:r>
              <a:rPr lang="en-US" sz="4400" dirty="0" smtClean="0"/>
              <a:t>Some Useful Hints</a:t>
            </a:r>
            <a:endParaRPr lang="en-US" sz="440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2362200"/>
            <a:ext cx="7924800" cy="569120"/>
          </a:xfrm>
        </p:spPr>
        <p:txBody>
          <a:bodyPr/>
          <a:lstStyle/>
          <a:p>
            <a:r>
              <a:rPr lang="en-US" dirty="0" smtClean="0"/>
              <a:t>For Deriving Test Cases With EP</a:t>
            </a:r>
            <a:endParaRPr lang="en-US" dirty="0"/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0756" y="3276600"/>
            <a:ext cx="2702489" cy="268605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98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Some Hints for Deriving Equivalence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Identify </a:t>
            </a:r>
            <a:r>
              <a:rPr lang="en-US" dirty="0"/>
              <a:t>the restrictions and conditions </a:t>
            </a:r>
            <a:r>
              <a:rPr lang="en-US" dirty="0" smtClean="0"/>
              <a:t>for inputs and outputs according to the specification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657600"/>
            <a:ext cx="2971800" cy="2290763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5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657600"/>
            <a:ext cx="2209800" cy="2209800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922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Some Hints for Deriving Equivalence Classes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For every restriction or condition, partition into equivalence classes: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ontinuous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numerical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domains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/>
              <a:t>one valid and two invalid equivalence </a:t>
            </a:r>
            <a:r>
              <a:rPr lang="en-US" dirty="0" smtClean="0"/>
              <a:t>classes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Number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 values</a:t>
            </a:r>
            <a:r>
              <a:rPr lang="en-US" dirty="0"/>
              <a:t> </a:t>
            </a:r>
            <a:r>
              <a:rPr lang="en-US" dirty="0" smtClean="0"/>
              <a:t>to be entered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Create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valid </a:t>
            </a:r>
            <a:r>
              <a:rPr lang="en-US" dirty="0" smtClean="0"/>
              <a:t>(</a:t>
            </a:r>
            <a:r>
              <a:rPr lang="en-US" dirty="0"/>
              <a:t>with all possible correct values</a:t>
            </a:r>
            <a:r>
              <a:rPr lang="en-US" dirty="0" smtClean="0"/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Create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two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invalid equivalence classes </a:t>
            </a:r>
            <a:r>
              <a:rPr lang="en-US" dirty="0"/>
              <a:t>(less and more than the correct number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6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Some Hints for Deriving Equivalence Classes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For every restriction or condition, partition into equivalence classes: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Set of values </a:t>
            </a:r>
            <a:r>
              <a:rPr lang="en-US" dirty="0" smtClean="0"/>
              <a:t>– each one treated differently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Create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valid equivalence class for each value </a:t>
            </a:r>
            <a:r>
              <a:rPr lang="en-US" dirty="0"/>
              <a:t>of the set (containing exactly this one value)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/>
              <a:t>Create </a:t>
            </a:r>
            <a:r>
              <a:rPr lang="en-US" dirty="0" smtClean="0"/>
              <a:t>one </a:t>
            </a:r>
            <a:r>
              <a:rPr lang="en-US" dirty="0"/>
              <a:t>additional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invalid equivalence class </a:t>
            </a:r>
            <a:r>
              <a:rPr lang="en-US" dirty="0"/>
              <a:t>(containing all possible other values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62800" y="4876800"/>
            <a:ext cx="1407886" cy="1571625"/>
          </a:xfrm>
          <a:prstGeom prst="roundRect">
            <a:avLst>
              <a:gd name="adj" fmla="val 6358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53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Some Hints for Deriving Equivalence Classes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For every restriction or condition, partition into equivalence classes: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Condition</a:t>
            </a:r>
            <a:r>
              <a:rPr lang="en-US" dirty="0" smtClean="0"/>
              <a:t> </a:t>
            </a:r>
            <a:r>
              <a:rPr lang="en-US" dirty="0"/>
              <a:t>that must be </a:t>
            </a:r>
            <a:r>
              <a:rPr lang="en-US" dirty="0" smtClean="0"/>
              <a:t>fulfilled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Create one valid and one </a:t>
            </a:r>
            <a:r>
              <a:rPr lang="en-US" dirty="0"/>
              <a:t>invalid to test the condition fulfilled and not </a:t>
            </a:r>
            <a:r>
              <a:rPr lang="en-US" dirty="0" smtClean="0"/>
              <a:t>fulfilled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038600"/>
            <a:ext cx="3171825" cy="24384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9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Something Go Wrong?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If the tester chooses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right partitions</a:t>
            </a:r>
            <a:r>
              <a:rPr lang="en-US" dirty="0"/>
              <a:t>, the testing will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accurate</a:t>
            </a:r>
            <a:r>
              <a:rPr lang="en-US" dirty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efficient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If </a:t>
            </a:r>
            <a:r>
              <a:rPr lang="en-US" dirty="0"/>
              <a:t>the tester mistakenly thinks of two partitions as equivalent and they are </a:t>
            </a:r>
            <a:r>
              <a:rPr lang="en-US" dirty="0" smtClean="0"/>
              <a:t>not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test situation will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missed</a:t>
            </a:r>
          </a:p>
          <a:p>
            <a:pPr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f </a:t>
            </a:r>
            <a:r>
              <a:rPr lang="en-US" dirty="0"/>
              <a:t>the tester thinks two objects are different and they are not,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tests will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redundant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931229"/>
            <a:ext cx="1676400" cy="140129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831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Sure That's All?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If there is any doubt that the values of one equivalence class </a:t>
            </a:r>
            <a:r>
              <a:rPr lang="en-US" dirty="0" smtClean="0"/>
              <a:t>might not be </a:t>
            </a:r>
            <a:r>
              <a:rPr lang="en-US" dirty="0"/>
              <a:t>treated </a:t>
            </a:r>
            <a:r>
              <a:rPr lang="en-US" dirty="0" smtClean="0"/>
              <a:t>equally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equivalence class should be further divided into subclasses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81600" y="3124200"/>
            <a:ext cx="2619775" cy="310945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56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990601"/>
            <a:ext cx="7924800" cy="1981199"/>
          </a:xfrm>
        </p:spPr>
        <p:txBody>
          <a:bodyPr/>
          <a:lstStyle/>
          <a:p>
            <a:r>
              <a:rPr lang="en-US" dirty="0" smtClean="0"/>
              <a:t>Deriving Test Cases</a:t>
            </a:r>
            <a:br>
              <a:rPr lang="en-US" dirty="0" smtClean="0"/>
            </a:br>
            <a:r>
              <a:rPr lang="en-US" dirty="0" smtClean="0"/>
              <a:t>With Equivalence Partitioning</a:t>
            </a:r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75" y="3276600"/>
            <a:ext cx="3448050" cy="32766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410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Equivalence </a:t>
            </a:r>
            <a:r>
              <a:rPr lang="en-US" dirty="0" smtClean="0"/>
              <a:t>Partitioning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Basic Principles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3964656"/>
            <a:ext cx="2365470" cy="235768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10000"/>
            <a:ext cx="2667000" cy="2667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8" y="533400"/>
            <a:ext cx="2828925" cy="185737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60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Deriving Tests With Equivalence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Deriving tests we </a:t>
            </a:r>
            <a:r>
              <a:rPr lang="en-US" dirty="0"/>
              <a:t>are </a:t>
            </a:r>
            <a:r>
              <a:rPr lang="en-US" dirty="0" smtClean="0"/>
              <a:t>usually working </a:t>
            </a:r>
            <a:r>
              <a:rPr lang="en-US" dirty="0"/>
              <a:t>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 than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set of equivalence classes </a:t>
            </a:r>
            <a:r>
              <a:rPr lang="en-US" dirty="0"/>
              <a:t>at one </a:t>
            </a:r>
            <a:r>
              <a:rPr lang="en-US" dirty="0" smtClean="0"/>
              <a:t>time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E.g., one GUI screen usually has multiple input / output fields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ach input / output </a:t>
            </a:r>
            <a:r>
              <a:rPr lang="en-US" dirty="0"/>
              <a:t>field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 </a:t>
            </a:r>
            <a:r>
              <a:rPr lang="en-US" dirty="0"/>
              <a:t>a screen has its own set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of valid and </a:t>
            </a:r>
            <a:r>
              <a:rPr lang="en-US" dirty="0"/>
              <a:t>invalid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equivalence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19800" y="3657600"/>
            <a:ext cx="2438400" cy="2679458"/>
          </a:xfrm>
          <a:prstGeom prst="roundRect">
            <a:avLst>
              <a:gd name="adj" fmla="val 4119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71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Deriving Tests With Equivalence Partitioning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Equivalence partitioning ends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 least two equivalence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 each domain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</a:t>
            </a:r>
            <a:r>
              <a:rPr lang="en-US" dirty="0" smtClean="0"/>
              <a:t>ne </a:t>
            </a:r>
            <a:r>
              <a:rPr lang="en-US" dirty="0"/>
              <a:t>valid and one </a:t>
            </a:r>
            <a:r>
              <a:rPr lang="en-US" dirty="0" smtClean="0"/>
              <a:t>invalid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Therefore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least two representative </a:t>
            </a:r>
            <a:r>
              <a:rPr lang="en-US" dirty="0"/>
              <a:t>values </a:t>
            </a:r>
            <a:r>
              <a:rPr lang="en-US" dirty="0" smtClean="0"/>
              <a:t>must </a:t>
            </a:r>
            <a:r>
              <a:rPr lang="en-US" dirty="0"/>
              <a:t>be used as test input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 each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parameter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4384675"/>
            <a:ext cx="1847850" cy="244792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14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924800" cy="1371601"/>
          </a:xfrm>
        </p:spPr>
        <p:txBody>
          <a:bodyPr/>
          <a:lstStyle/>
          <a:p>
            <a:r>
              <a:rPr lang="en-US" dirty="0" smtClean="0"/>
              <a:t>Rules for Test Case Determination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301887"/>
            <a:ext cx="2914571" cy="298631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55" y="3432175"/>
            <a:ext cx="3689945" cy="272573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816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Valid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Valid test cases are formed by </a:t>
            </a:r>
            <a:r>
              <a:rPr lang="en-US" dirty="0"/>
              <a:t>selecting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valid member from each equivalence partition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/>
              <a:t>process </a:t>
            </a:r>
            <a:r>
              <a:rPr lang="en-US" dirty="0" smtClean="0"/>
              <a:t>is continued until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each valid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partition</a:t>
            </a:r>
            <a:r>
              <a:rPr lang="en-US" dirty="0" smtClean="0"/>
              <a:t>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input/output domain </a:t>
            </a:r>
            <a:r>
              <a:rPr lang="en-US" dirty="0" smtClean="0"/>
              <a:t>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represented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 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least one valid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819" y="4189655"/>
            <a:ext cx="2900362" cy="1930158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880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Invalid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For each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invalid test case </a:t>
            </a:r>
            <a:r>
              <a:rPr lang="en-US" dirty="0" smtClean="0"/>
              <a:t>we select: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One member</a:t>
            </a:r>
            <a:r>
              <a:rPr lang="en-US" dirty="0" smtClean="0"/>
              <a:t> of an invalid partition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Members of valid partitions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other domain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ultiple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invalids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should not be combined </a:t>
            </a:r>
            <a:r>
              <a:rPr lang="en-US" dirty="0" smtClean="0"/>
              <a:t>in </a:t>
            </a:r>
            <a:r>
              <a:rPr lang="en-US" dirty="0"/>
              <a:t>a </a:t>
            </a:r>
            <a:r>
              <a:rPr lang="en-US" dirty="0" smtClean="0"/>
              <a:t>single test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presence of one invalid value might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mask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incorrect handling</a:t>
            </a:r>
            <a:r>
              <a:rPr lang="en-US" dirty="0" smtClean="0"/>
              <a:t> </a:t>
            </a:r>
            <a:r>
              <a:rPr lang="en-US" dirty="0"/>
              <a:t>of another invalid </a:t>
            </a:r>
            <a:r>
              <a:rPr lang="en-US" dirty="0" smtClean="0"/>
              <a:t>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03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Invalid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Sometimes after testing invalid values separately –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combination</a:t>
            </a:r>
            <a:r>
              <a:rPr lang="en-US" dirty="0" smtClean="0"/>
              <a:t> of them seems required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risk presented </a:t>
            </a:r>
            <a:r>
              <a:rPr lang="en-US" dirty="0" smtClean="0"/>
              <a:t>is sufficient – this can be performed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 cautious -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combinatorial testing </a:t>
            </a:r>
            <a:r>
              <a:rPr lang="en-US" dirty="0"/>
              <a:t>can easily lead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spending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time </a:t>
            </a:r>
            <a:r>
              <a:rPr lang="en-US" dirty="0"/>
              <a:t>testing things that </a:t>
            </a:r>
            <a:r>
              <a:rPr lang="en-US" dirty="0" smtClean="0"/>
              <a:t>aren't terribly </a:t>
            </a:r>
            <a:r>
              <a:rPr lang="en-US" dirty="0"/>
              <a:t>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Restriction of the </a:t>
            </a:r>
            <a:r>
              <a:rPr lang="en-US" dirty="0" smtClean="0"/>
              <a:t>Number </a:t>
            </a:r>
            <a:r>
              <a:rPr lang="en-US" dirty="0"/>
              <a:t>of </a:t>
            </a:r>
            <a:r>
              <a:rPr lang="en-US" dirty="0" smtClean="0"/>
              <a:t>Test </a:t>
            </a:r>
            <a:r>
              <a:rPr lang="en-US" dirty="0"/>
              <a:t>C</a:t>
            </a:r>
            <a:r>
              <a:rPr lang="en-US" dirty="0" smtClean="0"/>
              <a:t>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number of "valid" test cases is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product of the number of valid equivalence classes per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parameter</a:t>
            </a:r>
          </a:p>
          <a:p>
            <a:pPr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ven </a:t>
            </a:r>
            <a:r>
              <a:rPr lang="en-US" dirty="0"/>
              <a:t>a few parameters can generate hundreds of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valid test cases</a:t>
            </a:r>
            <a:r>
              <a:rPr lang="en-US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</a:t>
            </a:r>
            <a:r>
              <a:rPr lang="en-US" dirty="0"/>
              <a:t>that many test </a:t>
            </a:r>
            <a:r>
              <a:rPr lang="en-US" dirty="0" smtClean="0"/>
              <a:t>cases is hardly possible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</a:t>
            </a:r>
            <a:r>
              <a:rPr lang="en-US" dirty="0" smtClean="0"/>
              <a:t>ore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rules</a:t>
            </a:r>
            <a:r>
              <a:rPr lang="en-US" dirty="0"/>
              <a:t> are necessary to reduce the number of "valid" test </a:t>
            </a:r>
            <a:r>
              <a:rPr lang="en-US" dirty="0" smtClean="0"/>
              <a:t>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99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Choosing Representative Members From Each Partition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 least one member </a:t>
            </a:r>
            <a:r>
              <a:rPr lang="en-US" dirty="0" smtClean="0"/>
              <a:t>from each class (partition) should be selected to represent the subset in the test case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Which member should we choose?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According to pure equivalence partitioning </a:t>
            </a:r>
            <a:r>
              <a:rPr lang="en-US" dirty="0"/>
              <a:t>any particular member can be </a:t>
            </a:r>
            <a:r>
              <a:rPr lang="en-US" dirty="0" smtClean="0"/>
              <a:t>selected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4552950"/>
            <a:ext cx="2667000" cy="200025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082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of Occurrence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Combine the test cases and sort them by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frequency of occurrence </a:t>
            </a:r>
            <a:r>
              <a:rPr lang="en-US" dirty="0"/>
              <a:t>(typical usage profile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</a:t>
            </a:r>
            <a:r>
              <a:rPr lang="en-US" dirty="0" smtClean="0"/>
              <a:t>nly </a:t>
            </a: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"relevant" test cases </a:t>
            </a:r>
            <a:r>
              <a:rPr lang="en-US" dirty="0"/>
              <a:t>(often appearing combinations) are </a:t>
            </a:r>
            <a:r>
              <a:rPr lang="en-US" dirty="0" smtClean="0"/>
              <a:t>tested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212" y="3429000"/>
            <a:ext cx="6095577" cy="304496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670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04800"/>
            <a:ext cx="7086600" cy="914400"/>
          </a:xfrm>
        </p:spPr>
        <p:txBody>
          <a:bodyPr/>
          <a:lstStyle/>
          <a:p>
            <a:r>
              <a:rPr lang="en-US" dirty="0"/>
              <a:t>Which </a:t>
            </a:r>
            <a:r>
              <a:rPr lang="en-US" dirty="0" smtClean="0"/>
              <a:t>Member Should We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334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 </a:t>
            </a:r>
            <a:r>
              <a:rPr lang="en-US" dirty="0"/>
              <a:t>cases including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boundary values </a:t>
            </a:r>
            <a:r>
              <a:rPr lang="en-US" dirty="0"/>
              <a:t>or boundary value combinations are preferred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3546872"/>
            <a:ext cx="5124450" cy="2882503"/>
          </a:xfrm>
          <a:prstGeom prst="round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735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What is Equivalence Partitioning?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334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Equivalence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partitioning: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1981200"/>
            <a:ext cx="79248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r>
              <a:rPr lang="en-US" sz="3200" noProof="1" smtClean="0">
                <a:cs typeface="Consolas" pitchFamily="49" charset="0"/>
              </a:rPr>
              <a:t>A basic </a:t>
            </a:r>
            <a:r>
              <a:rPr lang="en-US" sz="32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black-box</a:t>
            </a:r>
            <a:r>
              <a:rPr lang="en-US" sz="3200" noProof="1">
                <a:cs typeface="Consolas" pitchFamily="49" charset="0"/>
              </a:rPr>
              <a:t> test design </a:t>
            </a:r>
            <a:r>
              <a:rPr lang="en-US" sz="3200" noProof="1" smtClean="0">
                <a:cs typeface="Consolas" pitchFamily="49" charset="0"/>
              </a:rPr>
              <a:t>technique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r>
              <a:rPr lang="en-US" sz="3200" noProof="1" smtClean="0">
                <a:cs typeface="Consolas" pitchFamily="49" charset="0"/>
              </a:rPr>
              <a:t>in </a:t>
            </a:r>
            <a:r>
              <a:rPr lang="en-US" sz="3200" noProof="1">
                <a:cs typeface="Consolas" pitchFamily="49" charset="0"/>
              </a:rPr>
              <a:t>which test cases are designed </a:t>
            </a:r>
            <a:r>
              <a:rPr lang="en-US" sz="3200" noProof="1" smtClean="0">
                <a:cs typeface="Consolas" pitchFamily="49" charset="0"/>
              </a:rPr>
              <a:t>to </a:t>
            </a: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execute </a:t>
            </a:r>
            <a:r>
              <a:rPr lang="en-US" sz="32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representatives from equivalence </a:t>
            </a: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partitions</a:t>
            </a:r>
            <a:endParaRPr lang="en-US" sz="3200" noProof="1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038600"/>
            <a:ext cx="3200400" cy="2349041"/>
          </a:xfrm>
          <a:prstGeom prst="ellipse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09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Combinations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Combine every representative of one equivalence class with every representative of </a:t>
            </a:r>
            <a:r>
              <a:rPr lang="en-US" dirty="0" smtClean="0"/>
              <a:t>other </a:t>
            </a:r>
            <a:r>
              <a:rPr lang="en-US" dirty="0"/>
              <a:t>equivalence classes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combinations </a:t>
            </a:r>
            <a:r>
              <a:rPr lang="en-US" dirty="0"/>
              <a:t>instead of complete </a:t>
            </a:r>
            <a:r>
              <a:rPr lang="en-US" dirty="0" smtClean="0"/>
              <a:t>combinations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038600"/>
            <a:ext cx="2057400" cy="20574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045980"/>
            <a:ext cx="3131670" cy="204263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421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en-US" dirty="0" smtClean="0"/>
              <a:t>Composing Test Cases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2057400"/>
            <a:ext cx="7924800" cy="56912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41</a:t>
            </a:fld>
            <a:endParaRPr lang="en-US" sz="1100" dirty="0"/>
          </a:p>
        </p:txBody>
      </p:sp>
      <p:pic>
        <p:nvPicPr>
          <p:cNvPr id="6147" name="Picture 3" descr="C:\Users\ogeorgiev\Desktop\TestC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2819400"/>
            <a:ext cx="7800975" cy="3200400"/>
          </a:xfrm>
          <a:prstGeom prst="roundRect">
            <a:avLst>
              <a:gd name="adj" fmla="val 8957"/>
            </a:avLst>
          </a:prstGeom>
          <a:noFill/>
          <a:effectLst>
            <a:glow rad="101600">
              <a:schemeClr val="tx1">
                <a:alpha val="4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19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Coverage Criteria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Defining the Level of Test Completion</a:t>
            </a:r>
            <a:endParaRPr lang="en-US" dirty="0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31" y="762000"/>
            <a:ext cx="1633538" cy="141922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339482">
            <a:off x="4571930" y="4723480"/>
            <a:ext cx="4235857" cy="80335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716377"/>
            <a:ext cx="1485900" cy="154305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45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Coverage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1143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Deriving test cases follows the basic coverage criteria: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2362200"/>
            <a:ext cx="79248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r>
              <a:rPr lang="en-US" sz="3200" noProof="1">
                <a:cs typeface="Consolas" pitchFamily="49" charset="0"/>
              </a:rPr>
              <a:t>Every class member, both valid and invalid, </a:t>
            </a:r>
            <a:r>
              <a:rPr lang="en-US" sz="3200" noProof="1" smtClean="0">
                <a:cs typeface="Consolas" pitchFamily="49" charset="0"/>
              </a:rPr>
              <a:t>must be represented </a:t>
            </a:r>
            <a:r>
              <a:rPr lang="en-US" sz="3200" noProof="1">
                <a:cs typeface="Consolas" pitchFamily="49" charset="0"/>
              </a:rPr>
              <a:t>in at least one test </a:t>
            </a:r>
            <a:r>
              <a:rPr lang="en-US" sz="3200" noProof="1" smtClean="0">
                <a:cs typeface="Consolas" pitchFamily="49" charset="0"/>
              </a:rPr>
              <a:t>case</a:t>
            </a:r>
            <a:endParaRPr lang="en-US" sz="3200" noProof="1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</p:txBody>
      </p:sp>
      <p:pic>
        <p:nvPicPr>
          <p:cNvPr id="28674" name="Picture 2" descr="C:\Users\ogeorgiev\Desktop\pluto-at-solar-system-edge-cliff-uep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17" y="4191000"/>
            <a:ext cx="3461766" cy="2348232"/>
          </a:xfrm>
          <a:prstGeom prst="ellipse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81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Test Completion Formula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2667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test completion criterion for the </a:t>
            </a:r>
            <a:r>
              <a:rPr lang="en-US" dirty="0" smtClean="0"/>
              <a:t>test can </a:t>
            </a:r>
            <a:r>
              <a:rPr lang="en-US" dirty="0"/>
              <a:t>be defined as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percentage of executed equivalence classes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comparison to the total number of specified equivalence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57200" y="4223873"/>
            <a:ext cx="8305800" cy="1643527"/>
            <a:chOff x="457200" y="1752600"/>
            <a:chExt cx="8305800" cy="1643527"/>
          </a:xfrm>
        </p:grpSpPr>
        <p:sp>
          <p:nvSpPr>
            <p:cNvPr id="5" name="Rectangle 3"/>
            <p:cNvSpPr txBox="1">
              <a:spLocks noChangeArrowheads="1"/>
            </p:cNvSpPr>
            <p:nvPr/>
          </p:nvSpPr>
          <p:spPr>
            <a:xfrm>
              <a:off x="457200" y="1752600"/>
              <a:ext cx="8229600" cy="164352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>
              <a:lvl1pPr marL="282575" indent="-282575" algn="l" rtl="0" eaLnBrk="0" fontAlgn="base" hangingPunct="0">
                <a:lnSpc>
                  <a:spcPts val="38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 typeface="Wingdings 2" pitchFamily="18" charset="2"/>
                <a:buChar char=""/>
                <a:tabLst>
                  <a:tab pos="282575" algn="l"/>
                </a:tabLst>
                <a:defRPr sz="3200" b="1" kern="120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30238" indent="-273050" algn="l" rtl="0" eaLnBrk="0" fontAlgn="base" hangingPunct="0">
                <a:lnSpc>
                  <a:spcPts val="38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8FD600"/>
                </a:buClr>
                <a:buFont typeface="Wingdings 2" pitchFamily="18" charset="2"/>
                <a:buChar char=""/>
                <a:defRPr sz="30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922338" indent="-273050" algn="l" rtl="0" eaLnBrk="0" fontAlgn="base" hangingPunct="0">
                <a:lnSpc>
                  <a:spcPts val="38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AD9F"/>
                </a:buClr>
                <a:buFont typeface="Wingdings 2" pitchFamily="18" charset="2"/>
                <a:buChar char=""/>
                <a:defRPr sz="2800" b="1" kern="1200">
                  <a:solidFill>
                    <a:srgbClr val="F5FFC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187450" indent="-228600" algn="l" rtl="0" eaLnBrk="0" fontAlgn="base" hangingPunct="0">
                <a:lnSpc>
                  <a:spcPts val="38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ACF82"/>
                </a:buClr>
                <a:buFont typeface="Wingdings 2" pitchFamily="18" charset="2"/>
                <a:buChar char=""/>
                <a:defRPr sz="26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425575" indent="-228600" algn="l" rtl="0" eaLnBrk="0" fontAlgn="base" hangingPunct="0">
                <a:lnSpc>
                  <a:spcPts val="38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46A6BD"/>
                </a:buClr>
                <a:buFont typeface="Wingdings 2" pitchFamily="18" charset="2"/>
                <a:buChar char=""/>
                <a:defRPr sz="2400" b="1" kern="120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1673352" indent="-22860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Font typeface="Wingdings 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11096" indent="-22860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21408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22576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 typeface="Wingdings 2"/>
                <a:buChar char="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lnSpc>
                  <a:spcPct val="105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None/>
                <a:tabLst>
                  <a:tab pos="282575" algn="l"/>
                </a:tabLst>
              </a:pPr>
              <a:endParaRPr lang="en-US" sz="3200" dirty="0" smtClean="0"/>
            </a:p>
            <a:p>
              <a:pPr marL="0" lvl="1" indent="0">
                <a:lnSpc>
                  <a:spcPct val="105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None/>
                <a:tabLst>
                  <a:tab pos="282575" algn="l"/>
                </a:tabLst>
              </a:pPr>
              <a:endParaRPr lang="en-US" sz="3200" dirty="0"/>
            </a:p>
            <a:p>
              <a:pPr marL="0" lvl="1" indent="0">
                <a:lnSpc>
                  <a:spcPct val="105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None/>
                <a:tabLst>
                  <a:tab pos="282575" algn="l"/>
                </a:tabLst>
              </a:pPr>
              <a:endParaRPr lang="en-US" sz="3200" dirty="0" smtClean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76600" y="1949117"/>
              <a:ext cx="3962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Number of tested EC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76600" y="2590800"/>
              <a:ext cx="3962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Total </a:t>
              </a:r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number of EC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3400" y="2241505"/>
              <a:ext cx="27504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EC-coverage = 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3200400" y="2533893"/>
              <a:ext cx="3886200" cy="1"/>
            </a:xfrm>
            <a:prstGeom prst="line">
              <a:avLst/>
            </a:prstGeom>
            <a:ln w="3810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162800" y="2310825"/>
              <a:ext cx="3773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*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43800" y="2209800"/>
              <a:ext cx="1219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100%</a:t>
              </a:r>
              <a:endParaRPr lang="en-US" sz="32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64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Comprehensiveness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Degree of coverage defines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comprehensiveness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more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thoroughly</a:t>
            </a:r>
            <a:r>
              <a:rPr lang="en-US" dirty="0"/>
              <a:t> a test object is planned to be tested, the higher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intended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Before </a:t>
            </a:r>
            <a:r>
              <a:rPr lang="en-US" dirty="0"/>
              <a:t>test execution,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predefined coverage serves as a criterion for deciding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when the testing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sufficient</a:t>
            </a:r>
          </a:p>
          <a:p>
            <a:pPr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fter </a:t>
            </a:r>
            <a:r>
              <a:rPr lang="en-US" dirty="0"/>
              <a:t>test </a:t>
            </a:r>
            <a:r>
              <a:rPr lang="en-US" dirty="0" smtClean="0"/>
              <a:t>execution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t </a:t>
            </a:r>
            <a:r>
              <a:rPr lang="en-US" dirty="0"/>
              <a:t>serves as verification if the required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intensity has been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reached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50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057400"/>
            <a:ext cx="7924800" cy="1371601"/>
          </a:xfrm>
        </p:spPr>
        <p:txBody>
          <a:bodyPr/>
          <a:lstStyle/>
          <a:p>
            <a:r>
              <a:rPr lang="en-US" dirty="0" smtClean="0"/>
              <a:t>Avoiding Equivalence Partitioning Errors</a:t>
            </a:r>
            <a:endParaRPr lang="en-US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54" y="304800"/>
            <a:ext cx="1512267" cy="1503102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309" y="4125241"/>
            <a:ext cx="2764291" cy="273275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311740" y="4125241"/>
            <a:ext cx="3226962" cy="2057290"/>
            <a:chOff x="914400" y="4419600"/>
            <a:chExt cx="3226962" cy="2057290"/>
          </a:xfrm>
          <a:effectLst>
            <a:glow rad="101600">
              <a:schemeClr val="tx1">
                <a:alpha val="40000"/>
              </a:schemeClr>
            </a:glow>
          </a:effectLst>
        </p:grpSpPr>
        <p:pic>
          <p:nvPicPr>
            <p:cNvPr id="297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4419600"/>
              <a:ext cx="1936995" cy="1930904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3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49229">
              <a:off x="2265722" y="4597242"/>
              <a:ext cx="1875640" cy="1879648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5">
                  <a:satMod val="175000"/>
                  <a:alpha val="40000"/>
                </a:schemeClr>
              </a:glow>
              <a:outerShdw dist="35921" dir="2700000" algn="ctr" rotWithShape="0">
                <a:schemeClr val="bg2"/>
              </a:outerShd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768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Equivalence Partitions Must Be Disjoint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1143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No </a:t>
            </a:r>
            <a:r>
              <a:rPr lang="en-US" dirty="0"/>
              <a:t>two of the subsets can </a:t>
            </a:r>
            <a:r>
              <a:rPr lang="en-US" dirty="0" smtClean="0"/>
              <a:t>have one </a:t>
            </a:r>
            <a:r>
              <a:rPr lang="en-US" dirty="0"/>
              <a:t>or more members in </a:t>
            </a:r>
            <a:r>
              <a:rPr lang="en-US" dirty="0" smtClean="0"/>
              <a:t>common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1032" name="Picture 8" descr="C:\Users\ogeorgiev\Desktop\Set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21" y="2819400"/>
            <a:ext cx="7847158" cy="2387600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 flipH="1">
            <a:off x="5410200" y="5047343"/>
            <a:ext cx="2895600" cy="1066800"/>
          </a:xfrm>
          <a:prstGeom prst="wedgeRoundRectCallout">
            <a:avLst>
              <a:gd name="adj1" fmla="val -281"/>
              <a:gd name="adj2" fmla="val -150038"/>
              <a:gd name="adj3" fmla="val 16667"/>
            </a:avLst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Repeating members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01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Equivalence Partitions M</a:t>
            </a:r>
            <a:r>
              <a:rPr lang="en-US" dirty="0" smtClean="0"/>
              <a:t>ay Not Be Empty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1219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Subsets with no members are not useful for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2050" name="Picture 2" descr="C:\Users\ogeorgiev\Desktop\Set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01" y="2667000"/>
            <a:ext cx="7890598" cy="2873266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 flipH="1">
            <a:off x="3298371" y="5410200"/>
            <a:ext cx="2547258" cy="762000"/>
          </a:xfrm>
          <a:prstGeom prst="wedgeRoundRectCallout">
            <a:avLst>
              <a:gd name="adj1" fmla="val -66241"/>
              <a:gd name="adj2" fmla="val -92079"/>
              <a:gd name="adj3" fmla="val 16667"/>
            </a:avLst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Empty set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7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Divide, Do Not Subtract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Equivalence </a:t>
            </a:r>
            <a:r>
              <a:rPr lang="en-US" dirty="0"/>
              <a:t>partitioning process does not </a:t>
            </a:r>
            <a:r>
              <a:rPr lang="en-US" dirty="0" smtClean="0"/>
              <a:t>subtract - it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divides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union of the subsets produced by equivalence partitioning must be the same as </a:t>
            </a:r>
            <a:r>
              <a:rPr lang="en-US" dirty="0" smtClean="0"/>
              <a:t>the original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09600" y="3962400"/>
            <a:ext cx="7924800" cy="2549265"/>
            <a:chOff x="609600" y="3962400"/>
            <a:chExt cx="7924800" cy="2549265"/>
          </a:xfrm>
          <a:effectLst>
            <a:glow rad="101600">
              <a:schemeClr val="tx1">
                <a:alpha val="40000"/>
              </a:schemeClr>
            </a:glow>
          </a:effectLst>
        </p:grpSpPr>
        <p:pic>
          <p:nvPicPr>
            <p:cNvPr id="3075" name="Picture 3" descr="C:\Users\ogeorgiev\Desktop\Apple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659"/>
            <a:stretch/>
          </p:blipFill>
          <p:spPr bwMode="auto">
            <a:xfrm>
              <a:off x="609600" y="3962400"/>
              <a:ext cx="7924800" cy="2549265"/>
            </a:xfrm>
            <a:prstGeom prst="round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92729" y="4191000"/>
              <a:ext cx="1600200" cy="2090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Rounded Rectangular Callout 5"/>
          <p:cNvSpPr/>
          <p:nvPr/>
        </p:nvSpPr>
        <p:spPr>
          <a:xfrm>
            <a:off x="2743200" y="3467100"/>
            <a:ext cx="2590800" cy="990600"/>
          </a:xfrm>
          <a:prstGeom prst="wedgeRoundRectCallout">
            <a:avLst>
              <a:gd name="adj1" fmla="val -42682"/>
              <a:gd name="adj2" fmla="val 68361"/>
              <a:gd name="adj3" fmla="val 16667"/>
            </a:avLst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No "spare" subsets should be generated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What is Equivalence Partitioning?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Equivalence partitioning </a:t>
            </a:r>
            <a:r>
              <a:rPr lang="en-US" dirty="0" smtClean="0"/>
              <a:t>is about testing </a:t>
            </a:r>
            <a:r>
              <a:rPr lang="en-US" dirty="0"/>
              <a:t>various groups that we expect the system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handle the same way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Exhibiting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similar behavior </a:t>
            </a:r>
            <a:r>
              <a:rPr lang="en-US" dirty="0"/>
              <a:t>for every single member of an equivalence partition</a:t>
            </a:r>
          </a:p>
          <a:p>
            <a:pPr>
              <a:lnSpc>
                <a:spcPct val="100000"/>
              </a:lnSpc>
            </a:pPr>
            <a:r>
              <a:rPr lang="en-US" dirty="0"/>
              <a:t>Test cases are designed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 each partition at least once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4600" y="4648199"/>
            <a:ext cx="2286000" cy="192320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8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Partitioning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55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6075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dirty="0"/>
              <a:t>What is an equivalence partition (also known as an equivalence class)? </a:t>
            </a:r>
            <a:endParaRPr lang="en-US" dirty="0" smtClean="0"/>
          </a:p>
          <a:p>
            <a:pPr marL="747713" lvl="1" indent="-390525">
              <a:lnSpc>
                <a:spcPct val="100000"/>
              </a:lnSpc>
              <a:buFont typeface="+mj-lt"/>
              <a:buAutoNum type="alphaLcParenR"/>
            </a:pPr>
            <a:r>
              <a:rPr lang="en-US" sz="2800" dirty="0" smtClean="0"/>
              <a:t>A </a:t>
            </a:r>
            <a:r>
              <a:rPr lang="en-US" sz="2800" dirty="0"/>
              <a:t>set of test cases for testing classes of objects </a:t>
            </a:r>
          </a:p>
          <a:p>
            <a:pPr marL="747713" lvl="1" indent="-390525">
              <a:lnSpc>
                <a:spcPct val="100000"/>
              </a:lnSpc>
              <a:buFont typeface="+mj-lt"/>
              <a:buAutoNum type="alphaLcParenR"/>
            </a:pPr>
            <a:r>
              <a:rPr lang="en-US" sz="2800" dirty="0" smtClean="0"/>
              <a:t>An </a:t>
            </a:r>
            <a:r>
              <a:rPr lang="en-US" sz="2800" dirty="0"/>
              <a:t>input or output range of values such that only one value in the range becomes a test case </a:t>
            </a:r>
          </a:p>
          <a:p>
            <a:pPr marL="747713" lvl="1" indent="-390525">
              <a:lnSpc>
                <a:spcPct val="100000"/>
              </a:lnSpc>
              <a:buFont typeface="+mj-lt"/>
              <a:buAutoNum type="alphaLcParenR"/>
            </a:pPr>
            <a:r>
              <a:rPr lang="en-US" sz="2800" dirty="0" smtClean="0"/>
              <a:t>An </a:t>
            </a:r>
            <a:r>
              <a:rPr lang="en-US" sz="2800" dirty="0"/>
              <a:t>input or output range of values such that each value in the range becomes a test case </a:t>
            </a:r>
          </a:p>
          <a:p>
            <a:pPr marL="747713" lvl="1" indent="-390525">
              <a:lnSpc>
                <a:spcPct val="100000"/>
              </a:lnSpc>
              <a:buFont typeface="+mj-lt"/>
              <a:buAutoNum type="alphaLcParenR"/>
            </a:pPr>
            <a:r>
              <a:rPr lang="en-US" sz="2800" dirty="0" smtClean="0"/>
              <a:t>An </a:t>
            </a:r>
            <a:r>
              <a:rPr lang="en-US" sz="2800" dirty="0"/>
              <a:t>input or output range of values such that every tenth value in the range becomes a test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1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dirty="0"/>
              <a:t>Equivalence partitioning is</a:t>
            </a:r>
            <a:r>
              <a:rPr lang="en-US" dirty="0" smtClean="0"/>
              <a:t>: </a:t>
            </a:r>
          </a:p>
          <a:p>
            <a:pPr marL="747713" lvl="1" indent="-390525">
              <a:lnSpc>
                <a:spcPct val="100000"/>
              </a:lnSpc>
              <a:buFont typeface="+mj-lt"/>
              <a:buAutoNum type="alphaLcParenR"/>
            </a:pPr>
            <a:r>
              <a:rPr lang="en-US" sz="2800" dirty="0"/>
              <a:t>A black box testing technique used only by </a:t>
            </a:r>
            <a:r>
              <a:rPr lang="en-US" sz="2800" dirty="0" smtClean="0"/>
              <a:t>developers</a:t>
            </a:r>
          </a:p>
          <a:p>
            <a:pPr marL="747713" lvl="1" indent="-390525">
              <a:lnSpc>
                <a:spcPct val="100000"/>
              </a:lnSpc>
              <a:buFont typeface="+mj-lt"/>
              <a:buAutoNum type="alphaLcParenR"/>
            </a:pPr>
            <a:r>
              <a:rPr lang="en-US" sz="2800" dirty="0" smtClean="0"/>
              <a:t>A </a:t>
            </a:r>
            <a:r>
              <a:rPr lang="en-US" sz="2800" dirty="0"/>
              <a:t>black box testing technique than can only be used during system </a:t>
            </a:r>
            <a:r>
              <a:rPr lang="en-US" sz="2800" dirty="0" smtClean="0"/>
              <a:t>testing</a:t>
            </a:r>
          </a:p>
          <a:p>
            <a:pPr marL="747713" lvl="1" indent="-390525">
              <a:lnSpc>
                <a:spcPct val="100000"/>
              </a:lnSpc>
              <a:buFont typeface="+mj-lt"/>
              <a:buAutoNum type="alphaLcParenR"/>
            </a:pPr>
            <a:r>
              <a:rPr lang="en-US" sz="2800" dirty="0" smtClean="0"/>
              <a:t>A </a:t>
            </a:r>
            <a:r>
              <a:rPr lang="en-US" sz="2800" dirty="0"/>
              <a:t>black box testing technique appropriate to all levels of </a:t>
            </a:r>
            <a:r>
              <a:rPr lang="en-US" sz="2800" dirty="0" smtClean="0"/>
              <a:t>testing</a:t>
            </a:r>
          </a:p>
          <a:p>
            <a:pPr marL="747713" lvl="1" indent="-390525">
              <a:lnSpc>
                <a:spcPct val="100000"/>
              </a:lnSpc>
              <a:buFont typeface="+mj-lt"/>
              <a:buAutoNum type="alphaLcParenR"/>
            </a:pPr>
            <a:r>
              <a:rPr lang="en-US" sz="2800" dirty="0" smtClean="0"/>
              <a:t>A </a:t>
            </a:r>
            <a:r>
              <a:rPr lang="en-US" sz="2800" dirty="0"/>
              <a:t>white box testing technique appropriate for component </a:t>
            </a:r>
            <a:r>
              <a:rPr lang="en-US" sz="2800" dirty="0" smtClean="0"/>
              <a:t>testing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37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3"/>
            </a:pPr>
            <a:r>
              <a:rPr lang="en-US" dirty="0"/>
              <a:t>Equivalence partitioning consists of various activities</a:t>
            </a:r>
            <a:r>
              <a:rPr lang="en-US" dirty="0" smtClean="0"/>
              <a:t>: </a:t>
            </a:r>
          </a:p>
          <a:p>
            <a:pPr marL="747713" lvl="1" indent="-390525">
              <a:lnSpc>
                <a:spcPct val="100000"/>
              </a:lnSpc>
              <a:buFont typeface="+mj-lt"/>
              <a:buAutoNum type="alphaLcParenR"/>
            </a:pPr>
            <a:r>
              <a:rPr lang="en-US" sz="2800" dirty="0"/>
              <a:t>Ensure that test cases test each input and output equivalence class at least once </a:t>
            </a:r>
            <a:endParaRPr lang="en-US" sz="2800" dirty="0" smtClean="0"/>
          </a:p>
          <a:p>
            <a:pPr marL="747713" lvl="1" indent="-390525">
              <a:lnSpc>
                <a:spcPct val="100000"/>
              </a:lnSpc>
              <a:buFont typeface="+mj-lt"/>
              <a:buAutoNum type="alphaLcParenR"/>
            </a:pPr>
            <a:r>
              <a:rPr lang="en-US" sz="2800" dirty="0" smtClean="0"/>
              <a:t>Identify </a:t>
            </a:r>
            <a:r>
              <a:rPr lang="en-US" sz="2800" dirty="0"/>
              <a:t>all inputs and all outputs </a:t>
            </a:r>
            <a:endParaRPr lang="en-US" sz="2800" dirty="0" smtClean="0"/>
          </a:p>
          <a:p>
            <a:pPr marL="747713" lvl="1" indent="-390525">
              <a:lnSpc>
                <a:spcPct val="100000"/>
              </a:lnSpc>
              <a:buFont typeface="+mj-lt"/>
              <a:buAutoNum type="alphaLcParenR"/>
            </a:pPr>
            <a:r>
              <a:rPr lang="en-US" sz="2800" dirty="0" smtClean="0"/>
              <a:t>Identify </a:t>
            </a:r>
            <a:r>
              <a:rPr lang="en-US" sz="2800" dirty="0"/>
              <a:t>equivalence classes for each input </a:t>
            </a:r>
            <a:endParaRPr lang="en-US" sz="2800" dirty="0" smtClean="0"/>
          </a:p>
          <a:p>
            <a:pPr marL="747713" lvl="1" indent="-390525">
              <a:lnSpc>
                <a:spcPct val="100000"/>
              </a:lnSpc>
              <a:buFont typeface="+mj-lt"/>
              <a:buAutoNum type="alphaLcParenR"/>
            </a:pPr>
            <a:r>
              <a:rPr lang="en-US" sz="2800" dirty="0" smtClean="0"/>
              <a:t>All </a:t>
            </a:r>
            <a:r>
              <a:rPr lang="en-US" sz="2800" dirty="0"/>
              <a:t>of the </a:t>
            </a:r>
            <a:r>
              <a:rPr lang="en-US" sz="2800" dirty="0" smtClean="0"/>
              <a:t>above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1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4"/>
            </a:pPr>
            <a:r>
              <a:rPr lang="en-US" dirty="0" smtClean="0"/>
              <a:t>A switch </a:t>
            </a:r>
            <a:r>
              <a:rPr lang="en-US" dirty="0"/>
              <a:t>is switched </a:t>
            </a:r>
            <a:r>
              <a:rPr lang="en-US" dirty="0" smtClean="0"/>
              <a:t>on </a:t>
            </a:r>
            <a:r>
              <a:rPr lang="en-US" dirty="0"/>
              <a:t>once the temperature falls below 18 </a:t>
            </a:r>
            <a:r>
              <a:rPr lang="en-US" dirty="0" smtClean="0"/>
              <a:t>degrees and </a:t>
            </a:r>
            <a:r>
              <a:rPr lang="en-US" dirty="0"/>
              <a:t>then it is turned </a:t>
            </a:r>
            <a:r>
              <a:rPr lang="en-US" dirty="0" smtClean="0"/>
              <a:t>off </a:t>
            </a:r>
            <a:r>
              <a:rPr lang="en-US" dirty="0"/>
              <a:t>when the temperature is more than 21. </a:t>
            </a:r>
            <a:r>
              <a:rPr lang="en-US" dirty="0" smtClean="0"/>
              <a:t>Identify </a:t>
            </a:r>
            <a:r>
              <a:rPr lang="en-US" dirty="0"/>
              <a:t>the e</a:t>
            </a:r>
            <a:r>
              <a:rPr lang="en-US" dirty="0" smtClean="0"/>
              <a:t>quivalence </a:t>
            </a:r>
            <a:r>
              <a:rPr lang="en-US" dirty="0"/>
              <a:t>values </a:t>
            </a:r>
            <a:r>
              <a:rPr lang="en-US" dirty="0" smtClean="0"/>
              <a:t>for testing the switch.</a:t>
            </a:r>
          </a:p>
          <a:p>
            <a:pPr marL="346075" indent="-346075">
              <a:lnSpc>
                <a:spcPct val="100000"/>
              </a:lnSpc>
              <a:buSzPct val="100000"/>
              <a:buFont typeface="+mj-lt"/>
              <a:buAutoNum type="arabicPeriod" startAt="4"/>
            </a:pPr>
            <a:r>
              <a:rPr lang="en-US" dirty="0" smtClean="0"/>
              <a:t>In an examination </a:t>
            </a:r>
            <a:r>
              <a:rPr lang="en-US" dirty="0"/>
              <a:t>a candidate has to score minimum of 24 marks in order to clear the exam. The maximum that he can score is 40 marks. Identify the Valid e</a:t>
            </a:r>
            <a:r>
              <a:rPr lang="en-US" dirty="0" smtClean="0"/>
              <a:t>quivalence </a:t>
            </a:r>
            <a:r>
              <a:rPr lang="en-US" dirty="0"/>
              <a:t>values if the student clears the exam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95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6"/>
            </a:pPr>
            <a:r>
              <a:rPr lang="en-US" dirty="0" smtClean="0"/>
              <a:t>One </a:t>
            </a:r>
            <a:r>
              <a:rPr lang="en-US" dirty="0"/>
              <a:t>of the fields on a form contains a text box which accepts numeric values in the range of 18 to 25. </a:t>
            </a:r>
            <a:r>
              <a:rPr lang="en-US" dirty="0" smtClean="0"/>
              <a:t>Define the equivalence classes.</a:t>
            </a:r>
          </a:p>
          <a:p>
            <a:pPr marL="346075" indent="-346075">
              <a:lnSpc>
                <a:spcPct val="100000"/>
              </a:lnSpc>
              <a:buSzPct val="100000"/>
              <a:buFont typeface="+mj-lt"/>
              <a:buAutoNum type="arabicPeriod" startAt="6"/>
            </a:pPr>
            <a:r>
              <a:rPr lang="en-US" dirty="0" smtClean="0"/>
              <a:t>In </a:t>
            </a:r>
            <a:r>
              <a:rPr lang="en-US" dirty="0"/>
              <a:t>a system designed to work out the tax to be </a:t>
            </a:r>
            <a:r>
              <a:rPr lang="en-US" dirty="0" smtClean="0"/>
              <a:t>paid: An </a:t>
            </a:r>
            <a:r>
              <a:rPr lang="en-US" dirty="0"/>
              <a:t>employee has £4000 of salary tax free. The next £1500 is taxed at 10</a:t>
            </a:r>
            <a:r>
              <a:rPr lang="en-US" dirty="0" smtClean="0"/>
              <a:t>%. </a:t>
            </a:r>
            <a:r>
              <a:rPr lang="en-US" dirty="0"/>
              <a:t>The next £28000 is taxed at 22</a:t>
            </a:r>
            <a:r>
              <a:rPr lang="en-US" dirty="0" smtClean="0"/>
              <a:t>%. </a:t>
            </a:r>
            <a:r>
              <a:rPr lang="en-US" dirty="0"/>
              <a:t>Any further amount is taxed at 40</a:t>
            </a:r>
            <a:r>
              <a:rPr lang="en-US" dirty="0" smtClean="0"/>
              <a:t>%. </a:t>
            </a:r>
            <a:r>
              <a:rPr lang="en-US" dirty="0"/>
              <a:t>Define the equivalence classes.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25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6400" indent="-406400">
              <a:lnSpc>
                <a:spcPct val="100000"/>
              </a:lnSpc>
              <a:buSzPct val="100000"/>
              <a:buFont typeface="+mj-lt"/>
              <a:buAutoNum type="arabicPeriod" startAt="8"/>
            </a:pPr>
            <a:r>
              <a:rPr lang="en-US" dirty="0"/>
              <a:t>A program validates a numeric field as follows: </a:t>
            </a:r>
            <a:r>
              <a:rPr lang="en-US" dirty="0" smtClean="0"/>
              <a:t> Values </a:t>
            </a:r>
            <a:r>
              <a:rPr lang="en-US" dirty="0"/>
              <a:t>less than 10 are rejected, values between 10 and 21 are accepted, values greater than or equal to 22 are rejected. Define the equivalence classes.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37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9"/>
            </a:pPr>
            <a:r>
              <a:rPr lang="en-US" dirty="0"/>
              <a:t>Define the equivalence classes and suitable test cases for the following:</a:t>
            </a:r>
            <a:r>
              <a:rPr lang="en-US" dirty="0" smtClean="0"/>
              <a:t> </a:t>
            </a:r>
          </a:p>
          <a:p>
            <a:pPr marL="747713" lvl="1" indent="-390525">
              <a:lnSpc>
                <a:spcPct val="100000"/>
              </a:lnSpc>
              <a:buFont typeface="+mj-lt"/>
              <a:buAutoNum type="alphaLcParenR"/>
            </a:pPr>
            <a:r>
              <a:rPr lang="en-US" sz="2800" dirty="0"/>
              <a:t>ZIP Code—five numeric </a:t>
            </a:r>
            <a:r>
              <a:rPr lang="en-US" sz="2800" dirty="0" smtClean="0"/>
              <a:t>digits</a:t>
            </a:r>
            <a:endParaRPr lang="en-US" sz="2800" dirty="0"/>
          </a:p>
          <a:p>
            <a:pPr marL="747713" lvl="1" indent="-390525">
              <a:lnSpc>
                <a:spcPct val="100000"/>
              </a:lnSpc>
              <a:buFont typeface="+mj-lt"/>
              <a:buAutoNum type="alphaLcParenR"/>
            </a:pPr>
            <a:r>
              <a:rPr lang="en-US" sz="2800" dirty="0"/>
              <a:t>State—the standard Post Office two-character abbreviation for the states, districts, territories, etc. of the United </a:t>
            </a:r>
            <a:r>
              <a:rPr lang="en-US" sz="2800" dirty="0" smtClean="0"/>
              <a:t>States</a:t>
            </a:r>
            <a:endParaRPr lang="en-US" sz="2800" dirty="0"/>
          </a:p>
          <a:p>
            <a:pPr marL="747713" lvl="1" indent="-390525">
              <a:lnSpc>
                <a:spcPct val="100000"/>
              </a:lnSpc>
              <a:buFont typeface="+mj-lt"/>
              <a:buAutoNum type="alphaLcParenR"/>
            </a:pPr>
            <a:r>
              <a:rPr lang="en-US" sz="2800" dirty="0"/>
              <a:t>Last Name—one through fifteen characters (including alphabetic characters, periods, hyphens, apostrophes, spaces, and numbers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47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9"/>
            </a:pPr>
            <a:r>
              <a:rPr lang="en-US" dirty="0"/>
              <a:t>Define the equivalence classes and suitable test cases for the following:</a:t>
            </a:r>
            <a:r>
              <a:rPr lang="en-US" dirty="0" smtClean="0"/>
              <a:t> 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 startAt="4"/>
            </a:pPr>
            <a:r>
              <a:rPr lang="en-US" sz="2800" dirty="0"/>
              <a:t>ZIP User ID—eight characters at least two of which are not alphabetic (numeric, special, nonprinting</a:t>
            </a:r>
            <a:r>
              <a:rPr lang="en-US" sz="2800" dirty="0" smtClean="0"/>
              <a:t>)</a:t>
            </a:r>
            <a:endParaRPr lang="en-US" sz="2800" dirty="0"/>
          </a:p>
          <a:p>
            <a:pPr marL="739775" lvl="1" indent="-382588">
              <a:lnSpc>
                <a:spcPct val="100000"/>
              </a:lnSpc>
              <a:buFont typeface="+mj-lt"/>
              <a:buAutoNum type="alphaLcParenR" startAt="4"/>
            </a:pPr>
            <a:r>
              <a:rPr lang="en-US" sz="2800" dirty="0"/>
              <a:t>Student ID—eight characters. The first two represent the student's home campus while the last six are a unique six-digit number. Valid home campus abbreviations are: AN, Annandale; LC, Las Cruces; RW, Riverside West; SM, San Mateo; TA, Talbot; WE, Weber; and WN, </a:t>
            </a:r>
            <a:r>
              <a:rPr lang="en-US" sz="2800" dirty="0" smtClean="0"/>
              <a:t>Wenatchee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3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SzPct val="100000"/>
              <a:buFont typeface="+mj-lt"/>
              <a:buAutoNum type="arabicPeriod" startAt="10"/>
            </a:pPr>
            <a:r>
              <a:rPr lang="en-US" dirty="0"/>
              <a:t>A screen prototype </a:t>
            </a:r>
            <a:r>
              <a:rPr lang="en-US" dirty="0" smtClean="0"/>
              <a:t>for a bank loan system is given: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86000"/>
            <a:ext cx="6367674" cy="37033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6672474" y="6226629"/>
            <a:ext cx="198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Continues …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906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Equivalence Partitioning?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Equivalence partitioning aims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reducing the total number of test cases to a feasible count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Excessive testing of all possible input / output values (or conditions) is usually impossible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794" y="3962400"/>
            <a:ext cx="3200400" cy="2162048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60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053138" algn="l"/>
              </a:tabLst>
            </a:pPr>
            <a:r>
              <a:rPr lang="en-US" dirty="0" smtClean="0"/>
              <a:t>Exercises (10)</a:t>
            </a:r>
            <a:endParaRPr lang="bg-BG" dirty="0"/>
          </a:p>
        </p:txBody>
      </p:sp>
      <p:sp>
        <p:nvSpPr>
          <p:cNvPr id="64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6106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The screen asks for three pieces of information:</a:t>
            </a:r>
          </a:p>
          <a:p>
            <a:pPr marL="623888" lvl="1" indent="-276225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The product being applied for, which is one of the following:</a:t>
            </a:r>
          </a:p>
          <a:p>
            <a:pPr marL="855663" lvl="2" indent="-215900">
              <a:lnSpc>
                <a:spcPct val="100000"/>
              </a:lnSpc>
              <a:buClr>
                <a:schemeClr val="accent3">
                  <a:lumMod val="50000"/>
                </a:schemeClr>
              </a:buClr>
            </a:pPr>
            <a:r>
              <a:rPr lang="en-US" sz="2600" dirty="0"/>
              <a:t>Home equity loan</a:t>
            </a:r>
          </a:p>
          <a:p>
            <a:pPr marL="855663" lvl="2" indent="-215900">
              <a:lnSpc>
                <a:spcPct val="100000"/>
              </a:lnSpc>
              <a:buClr>
                <a:schemeClr val="accent3">
                  <a:lumMod val="50000"/>
                </a:schemeClr>
              </a:buClr>
            </a:pPr>
            <a:r>
              <a:rPr lang="en-US" sz="2600" dirty="0"/>
              <a:t>Home equity line of credit</a:t>
            </a:r>
          </a:p>
          <a:p>
            <a:pPr marL="855663" lvl="2" indent="-215900">
              <a:lnSpc>
                <a:spcPct val="100000"/>
              </a:lnSpc>
              <a:buClr>
                <a:schemeClr val="accent3">
                  <a:lumMod val="50000"/>
                </a:schemeClr>
              </a:buClr>
            </a:pPr>
            <a:r>
              <a:rPr lang="en-US" sz="2600" dirty="0"/>
              <a:t>Reverse </a:t>
            </a:r>
            <a:r>
              <a:rPr lang="en-US" sz="2600" dirty="0" smtClean="0"/>
              <a:t>mortgage</a:t>
            </a:r>
          </a:p>
          <a:p>
            <a:pPr marL="623888" lvl="1" indent="-276225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Whether someone has an existing checking account, which is either Yes or </a:t>
            </a:r>
            <a:r>
              <a:rPr lang="en-US" sz="2600" dirty="0" smtClean="0"/>
              <a:t>No</a:t>
            </a:r>
            <a:endParaRPr lang="en-US" sz="2600" dirty="0"/>
          </a:p>
          <a:p>
            <a:pPr marL="623888" lvl="1" indent="-276225">
              <a:lnSpc>
                <a:spcPct val="100000"/>
              </a:lnSpc>
              <a:buFont typeface="+mj-lt"/>
              <a:buAutoNum type="arabicPeriod"/>
            </a:pPr>
            <a:r>
              <a:rPr lang="en-US" sz="2600" dirty="0"/>
              <a:t>Whether someone has an existing savings account, which is either Yes or </a:t>
            </a:r>
            <a:r>
              <a:rPr lang="en-US" sz="2600" dirty="0" smtClean="0"/>
              <a:t>No</a:t>
            </a: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6672474" y="6226629"/>
            <a:ext cx="198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Continues …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8960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(11)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 smtClean="0"/>
              <a:t>If the user indicates an existing account, then the user must enter the corresponding account number . This number is validated against the bank's central database upon entry. If the user indicates no such account, the user must leave the corresponding account number field blank.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If the fields are valid, including the account number fields, then the screen will be accepted. If one or more fields are invalid, an error message is displayed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72474" y="6226629"/>
            <a:ext cx="198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Continues …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491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(12)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u="sng" dirty="0" smtClean="0"/>
              <a:t>The exercise consists of two parts:</a:t>
            </a:r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Show the equivalence partitions for each of the three pieces of information, indicating valid and invalid members.</a:t>
            </a:r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Create test cases to cover these partitions, keeping in mind the rules about combinations of valid and invalid members.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6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/ Output 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input / output domain </a:t>
            </a:r>
            <a:r>
              <a:rPr lang="en-US" dirty="0" smtClean="0"/>
              <a:t>(also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interest) </a:t>
            </a:r>
            <a:r>
              <a:rPr lang="en-US" dirty="0" smtClean="0"/>
              <a:t>is </a:t>
            </a:r>
            <a:r>
              <a:rPr lang="en-US" dirty="0"/>
              <a:t>the total </a:t>
            </a:r>
            <a:r>
              <a:rPr lang="en-US" dirty="0" smtClean="0"/>
              <a:t>set of data, subject </a:t>
            </a:r>
            <a:r>
              <a:rPr lang="en-US" dirty="0"/>
              <a:t>to equivalence </a:t>
            </a:r>
            <a:r>
              <a:rPr lang="en-US" dirty="0" smtClean="0"/>
              <a:t>partitioning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A domain can </a:t>
            </a:r>
            <a:r>
              <a:rPr lang="en-US" dirty="0" smtClean="0"/>
              <a:t>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formed of</a:t>
            </a:r>
            <a:r>
              <a:rPr lang="en-US" dirty="0" smtClean="0"/>
              <a:t>: 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Input field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Output field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/>
              <a:t>precondition or </a:t>
            </a:r>
            <a:r>
              <a:rPr lang="en-US" dirty="0" smtClean="0"/>
              <a:t>postcondition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Configuration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Etc. - anything </a:t>
            </a:r>
            <a:r>
              <a:rPr lang="en-US" dirty="0"/>
              <a:t>we're interested </a:t>
            </a:r>
            <a:r>
              <a:rPr lang="en-US" dirty="0" smtClean="0"/>
              <a:t>in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80618">
            <a:off x="6692245" y="2757900"/>
            <a:ext cx="1784770" cy="1996946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138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Equivalent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Equivalent classes (partitions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) </a:t>
            </a:r>
            <a:r>
              <a:rPr lang="en-US" dirty="0"/>
              <a:t>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portions</a:t>
            </a:r>
            <a:r>
              <a:rPr lang="en-US" dirty="0" smtClean="0"/>
              <a:t> </a:t>
            </a:r>
            <a:r>
              <a:rPr lang="en-US" dirty="0"/>
              <a:t>of an input or output domain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behavior </a:t>
            </a:r>
            <a:r>
              <a:rPr lang="en-US" dirty="0"/>
              <a:t>of a </a:t>
            </a:r>
            <a:r>
              <a:rPr lang="en-US" dirty="0" smtClean="0"/>
              <a:t>component or </a:t>
            </a:r>
            <a:r>
              <a:rPr lang="en-US" dirty="0"/>
              <a:t>system is assumed to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same for every member </a:t>
            </a:r>
            <a:r>
              <a:rPr lang="en-US" dirty="0" smtClean="0"/>
              <a:t>of a partition class, </a:t>
            </a:r>
            <a:r>
              <a:rPr lang="en-US" dirty="0"/>
              <a:t>based on the </a:t>
            </a:r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2115808" y="4022243"/>
            <a:ext cx="4912384" cy="2334631"/>
            <a:chOff x="2174216" y="3989969"/>
            <a:chExt cx="4912384" cy="2334631"/>
          </a:xfrm>
          <a:effectLst>
            <a:glow rad="101600">
              <a:schemeClr val="tx1">
                <a:alpha val="60000"/>
              </a:schemeClr>
            </a:glow>
          </a:effectLst>
        </p:grpSpPr>
        <p:sp>
          <p:nvSpPr>
            <p:cNvPr id="5" name="Oval 4"/>
            <p:cNvSpPr/>
            <p:nvPr/>
          </p:nvSpPr>
          <p:spPr>
            <a:xfrm>
              <a:off x="2174216" y="3989969"/>
              <a:ext cx="2438400" cy="2316726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 rot="19634686">
              <a:off x="2564227" y="4350661"/>
              <a:ext cx="411319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000" b="1" cap="none" spc="0" dirty="0" smtClean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effectLst/>
                </a:rPr>
                <a:t>A</a:t>
              </a:r>
              <a:endParaRPr lang="en-US" sz="30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211519" y="4213566"/>
              <a:ext cx="411319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000" b="1" cap="none" spc="0" dirty="0" smtClean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effectLst/>
                </a:rPr>
                <a:t>b</a:t>
              </a:r>
              <a:endParaRPr lang="en-US" sz="30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698218" y="4995932"/>
              <a:ext cx="411319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000" b="1" cap="none" spc="0" dirty="0" smtClean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effectLst/>
                </a:rPr>
                <a:t>C</a:t>
              </a:r>
              <a:endParaRPr lang="en-US" sz="30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81396" y="5170072"/>
              <a:ext cx="411319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000" b="1" cap="none" spc="0" dirty="0" smtClean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effectLst/>
                </a:rPr>
                <a:t>j</a:t>
              </a:r>
              <a:endParaRPr lang="en-US" sz="30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1184252">
              <a:off x="3698217" y="4437386"/>
              <a:ext cx="411319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000" b="1" cap="none" spc="0" dirty="0" smtClean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effectLst/>
                </a:rPr>
                <a:t>M</a:t>
              </a:r>
              <a:endParaRPr lang="en-US" sz="30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30401" y="5098788"/>
              <a:ext cx="411319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000" b="1" cap="none" spc="0" dirty="0" smtClean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effectLst/>
                </a:rPr>
                <a:t>t</a:t>
              </a:r>
              <a:endParaRPr lang="en-US" sz="30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4239212">
              <a:off x="3541720" y="5553826"/>
              <a:ext cx="411319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000" b="1" cap="none" spc="0" dirty="0" smtClean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effectLst/>
                </a:rPr>
                <a:t>w</a:t>
              </a:r>
              <a:endParaRPr lang="en-US" sz="30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648200" y="4007874"/>
              <a:ext cx="2438400" cy="2316726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48945" y="4767564"/>
              <a:ext cx="397866" cy="55399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3000" b="1" cap="none" spc="0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8</a:t>
              </a:r>
              <a:endParaRPr lang="en-US" sz="30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 rot="19714469">
              <a:off x="5681306" y="4251708"/>
              <a:ext cx="553293" cy="55399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3000" b="1" cap="none" spc="0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23</a:t>
              </a:r>
              <a:endParaRPr lang="en-US" sz="30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878161" y="5300272"/>
              <a:ext cx="583814" cy="55399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3000" b="1" cap="none" spc="0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56</a:t>
              </a:r>
              <a:endParaRPr lang="en-US" sz="30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640040">
              <a:off x="6472993" y="4714385"/>
              <a:ext cx="396263" cy="55399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3000" b="1" cap="none" spc="0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9</a:t>
              </a:r>
              <a:endParaRPr lang="en-US" sz="30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1722825">
              <a:off x="4876800" y="4821750"/>
              <a:ext cx="388248" cy="55399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3000" b="1" cap="none" spc="0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4</a:t>
              </a:r>
              <a:endParaRPr lang="en-US" sz="30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259630" y="5478247"/>
              <a:ext cx="388248" cy="55399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3000" b="1" cap="none" spc="0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2</a:t>
              </a:r>
              <a:endParaRPr lang="en-US" sz="30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476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Splitting Domains Into Partitions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operation </a:t>
            </a:r>
            <a:r>
              <a:rPr lang="en-US" dirty="0"/>
              <a:t>of equivalence partitioning </a:t>
            </a:r>
            <a:r>
              <a:rPr lang="en-US" dirty="0" smtClean="0"/>
              <a:t>is performed by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splitting</a:t>
            </a:r>
            <a:r>
              <a:rPr lang="en-US" dirty="0" smtClean="0"/>
              <a:t> a set (domain) into two or more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disjoint sets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 </a:t>
            </a:r>
            <a:r>
              <a:rPr lang="en-US" dirty="0"/>
              <a:t>the members of each subset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share some trait in common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This trait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shared </a:t>
            </a:r>
            <a:r>
              <a:rPr lang="en-US" dirty="0"/>
              <a:t>with the members of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subsets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672220"/>
            <a:ext cx="2514600" cy="199528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61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47</TotalTime>
  <Words>2595</Words>
  <Application>Microsoft Office PowerPoint</Application>
  <PresentationFormat>On-screen Show (4:3)</PresentationFormat>
  <Paragraphs>395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Calibri</vt:lpstr>
      <vt:lpstr>Cambria</vt:lpstr>
      <vt:lpstr>Consolas</vt:lpstr>
      <vt:lpstr>Corbel</vt:lpstr>
      <vt:lpstr>Wingdings 2</vt:lpstr>
      <vt:lpstr>Telerik Academy Theme</vt:lpstr>
      <vt:lpstr>Equivalence Partitioning</vt:lpstr>
      <vt:lpstr>Table of Contents</vt:lpstr>
      <vt:lpstr>Equivalence Partitioning</vt:lpstr>
      <vt:lpstr>What is Equivalence Partitioning?</vt:lpstr>
      <vt:lpstr>What is Equivalence Partitioning? (2)</vt:lpstr>
      <vt:lpstr>Why Equivalence Partitioning?</vt:lpstr>
      <vt:lpstr>Input / Output Domains</vt:lpstr>
      <vt:lpstr>Equivalent Classes</vt:lpstr>
      <vt:lpstr>Splitting Domains Into Partitions</vt:lpstr>
      <vt:lpstr>Visualizing Equivalence Partitioning</vt:lpstr>
      <vt:lpstr>Subpartitioning</vt:lpstr>
      <vt:lpstr>A Simple Example</vt:lpstr>
      <vt:lpstr>Valid vs. Invalid Classes</vt:lpstr>
      <vt:lpstr>Using The Requirements Specification</vt:lpstr>
      <vt:lpstr>Types of Improper Handling</vt:lpstr>
      <vt:lpstr>Equivalence Partitioning Examples</vt:lpstr>
      <vt:lpstr>EP for Airplane Seats - Example</vt:lpstr>
      <vt:lpstr>EP for Airplane Seats – Example (2)</vt:lpstr>
      <vt:lpstr>EP for a Bonus Calculation Program - Example</vt:lpstr>
      <vt:lpstr>EP for a Bonus Calculation Program – Example (2)</vt:lpstr>
      <vt:lpstr>EP for a Bonus Calculation Program – Example (3)</vt:lpstr>
      <vt:lpstr>Some Useful Hints</vt:lpstr>
      <vt:lpstr>Some Hints for Deriving Equivalence Classes</vt:lpstr>
      <vt:lpstr>Some Hints for Deriving Equivalence Classes (2)</vt:lpstr>
      <vt:lpstr>Some Hints for Deriving Equivalence Classes (3)</vt:lpstr>
      <vt:lpstr>Some Hints for Deriving Equivalence Classes (4)</vt:lpstr>
      <vt:lpstr>Can Something Go Wrong?</vt:lpstr>
      <vt:lpstr>Are You Sure That's All?</vt:lpstr>
      <vt:lpstr>Deriving Test Cases With Equivalence Partitioning</vt:lpstr>
      <vt:lpstr>Deriving Tests With Equivalence Partitioning</vt:lpstr>
      <vt:lpstr>Deriving Tests With Equivalence Partitioning (2)</vt:lpstr>
      <vt:lpstr>Rules for Test Case Determination</vt:lpstr>
      <vt:lpstr>Creating Valid Tests</vt:lpstr>
      <vt:lpstr>Creating Invalid Tests</vt:lpstr>
      <vt:lpstr>Combining Invalid Values</vt:lpstr>
      <vt:lpstr>Restriction of the Number of Test Cases</vt:lpstr>
      <vt:lpstr>Choosing Representative Members From Each Partition</vt:lpstr>
      <vt:lpstr>Frequency of Occurrence</vt:lpstr>
      <vt:lpstr>Which Member Should We Choose?</vt:lpstr>
      <vt:lpstr>Dual Combinations</vt:lpstr>
      <vt:lpstr>Composing Test Cases</vt:lpstr>
      <vt:lpstr>The Coverage Criteria</vt:lpstr>
      <vt:lpstr>The Coverage Criteria</vt:lpstr>
      <vt:lpstr>The Test Completion Formula</vt:lpstr>
      <vt:lpstr>Test Comprehensiveness</vt:lpstr>
      <vt:lpstr>Avoiding Equivalence Partitioning Errors</vt:lpstr>
      <vt:lpstr>Equivalence Partitions Must Be Disjoint</vt:lpstr>
      <vt:lpstr>Equivalence Partitions May Not Be Empty</vt:lpstr>
      <vt:lpstr>Divide, Do Not Subtract</vt:lpstr>
      <vt:lpstr>Equivalence Partitioning</vt:lpstr>
      <vt:lpstr>Exercises</vt:lpstr>
      <vt:lpstr>Exercises (2)</vt:lpstr>
      <vt:lpstr>Exercises (3)</vt:lpstr>
      <vt:lpstr>Exercises (4)</vt:lpstr>
      <vt:lpstr>Exercises (5)</vt:lpstr>
      <vt:lpstr>Exercises (6)</vt:lpstr>
      <vt:lpstr>Exercises (7)</vt:lpstr>
      <vt:lpstr>Exercises (8)</vt:lpstr>
      <vt:lpstr>Exercises (9)</vt:lpstr>
      <vt:lpstr>Exercises (10)</vt:lpstr>
      <vt:lpstr>Exercises (11)</vt:lpstr>
      <vt:lpstr>Exercises (12)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Design Techniques</dc:title>
  <dc:creator>Asya Georgieva</dc:creator>
  <cp:lastModifiedBy>Asya Georgieva</cp:lastModifiedBy>
  <cp:revision>6</cp:revision>
  <dcterms:created xsi:type="dcterms:W3CDTF">2013-06-25T10:50:28Z</dcterms:created>
  <dcterms:modified xsi:type="dcterms:W3CDTF">2013-06-25T14:16:48Z</dcterms:modified>
</cp:coreProperties>
</file>